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20"/>
  </p:notesMasterIdLst>
  <p:sldIdLst>
    <p:sldId id="256" r:id="rId2"/>
    <p:sldId id="275" r:id="rId3"/>
    <p:sldId id="272" r:id="rId4"/>
    <p:sldId id="306" r:id="rId5"/>
    <p:sldId id="317" r:id="rId6"/>
    <p:sldId id="286" r:id="rId7"/>
    <p:sldId id="318" r:id="rId8"/>
    <p:sldId id="290" r:id="rId9"/>
    <p:sldId id="283" r:id="rId10"/>
    <p:sldId id="285" r:id="rId11"/>
    <p:sldId id="297" r:id="rId12"/>
    <p:sldId id="264" r:id="rId13"/>
    <p:sldId id="265" r:id="rId14"/>
    <p:sldId id="316" r:id="rId15"/>
    <p:sldId id="262" r:id="rId16"/>
    <p:sldId id="319" r:id="rId17"/>
    <p:sldId id="298" r:id="rId18"/>
    <p:sldId id="305" r:id="rId19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E7F6A-7392-4722-8043-D4AA673D7782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DEC84-D693-48A2-95D1-60E5A42AA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99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2ED1-73DF-428A-86F9-AC6CDC660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6CDE81-1CF6-4141-8583-7BF8322205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E0E37-66C1-4DA6-B736-0987853CF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9D74E-1374-4401-9E40-A092A192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BE652-F87B-4701-82AD-416646A60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6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A4B58-E8E6-44D0-8C99-ED52B15AD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FE29F2-185D-4A5A-BC06-4AAB4EDDD6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A7698-2702-47A3-B50A-B33D0F528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AA3C-6FC2-4B20-ACFE-3F3171809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1B8CC-7FB4-4BA0-B6DB-886E34237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94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FD5D8B-3678-47ED-A783-5DC130C7D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69862A-99B7-4E48-B043-8EABC0C46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48588-9381-4ADC-8746-492CAD4B0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23A9C-E2D4-4C85-84C3-9138284CF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C8702-DD16-4C01-87CD-DD4044FE7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8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8C692-7ADA-43D9-AA7D-E7F7A725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C08CF-9A31-44FB-9A82-D739151DD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84BEE-D3FD-4C23-993E-269BDD812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73DB9-E31A-4CC9-BE6A-3481DBF3B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A38DF-FD4A-4167-9C59-08E3E9C72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08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C8FEC-6528-475B-BEA3-C98365F9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676D8-49FF-43ED-A31C-11CAC0782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3DE15-7EAD-4F0E-806B-C24F403DC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FB8A0-6739-4A20-8D28-D43C53371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0CFEE-2271-4EAD-85FA-8E8D4DE23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31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67200-003B-4BD4-B76C-88FFA9DE6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6B646-AE46-4DAF-A25F-6083BD0D0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50802D-46BF-431A-AA01-25D0025128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0B24FA-6F0E-412B-9AB7-96AA6088C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3127C-8E50-457B-9F51-17122B1E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2FA54-98FA-4E18-BAAF-621C01F0F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94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F8EF2-0D03-499E-B7F5-CA0BC1965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81E3D-8D1A-4A6E-92A5-98594D263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3F877-FB42-4DBE-8A9B-CA786520D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DFD16B-4AF6-489C-8D31-4BBB7A3498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4F549-CA34-4C82-AE34-009444225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DA2BA0-2718-4565-A155-613305B8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0A4C3A-11E1-4F26-AA59-CC9FBF814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574A85-88EC-4FCA-BB49-95F037AC1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43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3611B-4C73-4D8E-834B-8F8A32A0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22B0E-751C-4437-971B-A0CF70F4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24D5E-8B1B-429E-AC69-F10EE3E3A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27474B-6010-4469-BDD2-12E3CB86F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99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9C7D82-C064-4EB6-8ECB-EF27FD1C2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60CDD-80D6-4FE8-BA03-1EEA8B0AB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5D1C1-C982-4FC7-A68E-AE6A3ED5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48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DEE9-C4DE-41B4-A0AE-BE12620B0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E0888-BDE1-45B0-92AC-BD89D0441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020000-87C0-416E-BAC6-F09E6E4D8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335EA-BD10-434B-B4F7-EA18ACE31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27476-E130-4BB1-BAFE-B6E6D526A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102FD-B32D-4DF3-B11C-EF5A87997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6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D2B2-5EB4-4BD0-ABC5-3F1159135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721837-86A6-4FD7-8044-77642F1A2C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1B3C2-2F56-4269-AE88-5EBAC4CDA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224F6-33F0-4946-B8E8-FFBAAF7E2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9DC1C-1710-4835-9960-87ACF9234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CCEF0-8EA6-439A-A440-AEAF3B453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9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0D91E-A5DC-42E6-97FF-5B66BA53F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5118E-5B6B-41EB-B8A8-5E66C29E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0E68B-BF13-4D50-8303-4953B1B0CE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1A2BB-7FE1-41BB-B5C3-76B63F2EE463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8FA36-7DFD-4A31-8F19-DC9E932EF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10AA9-E5F1-4510-B416-14BEA6E67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7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32.png"/><Relationship Id="rId5" Type="http://schemas.openxmlformats.org/officeDocument/2006/relationships/image" Target="../media/image17.png"/><Relationship Id="rId10" Type="http://schemas.openxmlformats.org/officeDocument/2006/relationships/image" Target="../media/image31.png"/><Relationship Id="rId4" Type="http://schemas.openxmlformats.org/officeDocument/2006/relationships/image" Target="../media/image28.jpe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2B2E3-FEE2-4E12-BA98-5EAF2E42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4088" y="233644"/>
            <a:ext cx="8301693" cy="45323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LNHS</a:t>
            </a:r>
            <a:r>
              <a:rPr lang="en-US" dirty="0">
                <a:latin typeface="Lucida Fax" panose="02060602050505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PTSA </a:t>
            </a:r>
            <a:br>
              <a:rPr lang="en-US" dirty="0"/>
            </a:br>
            <a:r>
              <a:rPr lang="en-US" sz="5800" dirty="0">
                <a:solidFill>
                  <a:schemeClr val="bg2">
                    <a:lumMod val="50000"/>
                  </a:schemeClr>
                </a:solidFill>
              </a:rPr>
              <a:t>Tuesday, May 16, 2023</a:t>
            </a:r>
            <a:br>
              <a:rPr lang="en-US" sz="5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5800" dirty="0">
                <a:solidFill>
                  <a:schemeClr val="bg2">
                    <a:lumMod val="50000"/>
                  </a:schemeClr>
                </a:solidFill>
              </a:rPr>
              <a:t>6:30pm</a:t>
            </a:r>
            <a:br>
              <a:rPr lang="en-US" sz="5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5800" dirty="0">
                <a:solidFill>
                  <a:schemeClr val="bg2">
                    <a:lumMod val="50000"/>
                  </a:schemeClr>
                </a:solidFill>
              </a:rPr>
              <a:t>General Meeting</a:t>
            </a:r>
            <a:br>
              <a:rPr lang="en-US" sz="5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5800" dirty="0">
                <a:solidFill>
                  <a:schemeClr val="bg2">
                    <a:lumMod val="50000"/>
                  </a:schemeClr>
                </a:solidFill>
              </a:rPr>
              <a:t>Review Bylaws &amp; Budget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88237F-D0EF-4493-A3A1-FCAB7EBB7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836" y="4935392"/>
            <a:ext cx="11970327" cy="1631676"/>
          </a:xfrm>
        </p:spPr>
        <p:txBody>
          <a:bodyPr>
            <a:normAutofit/>
          </a:bodyPr>
          <a:lstStyle/>
          <a:p>
            <a:endParaRPr lang="en-US" sz="3000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4200" b="1" i="1" dirty="0">
                <a:solidFill>
                  <a:schemeClr val="accent1">
                    <a:lumMod val="75000"/>
                  </a:schemeClr>
                </a:solidFill>
              </a:rPr>
              <a:t>Board Member Recognition &amp; Awards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19" y="835048"/>
            <a:ext cx="3202450" cy="323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66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40" y="397866"/>
            <a:ext cx="1634812" cy="164890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5593A8E-9F43-436D-BADC-416AC9D124BF}"/>
              </a:ext>
            </a:extLst>
          </p:cNvPr>
          <p:cNvSpPr txBox="1">
            <a:spLocks/>
          </p:cNvSpPr>
          <p:nvPr/>
        </p:nvSpPr>
        <p:spPr>
          <a:xfrm>
            <a:off x="41256" y="1856552"/>
            <a:ext cx="5780180" cy="23803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/>
              <a:t>STAFF </a:t>
            </a:r>
          </a:p>
          <a:p>
            <a:r>
              <a:rPr lang="en-US" sz="8000" dirty="0"/>
              <a:t>APPRECIATION</a:t>
            </a:r>
            <a:endParaRPr lang="en-US" sz="47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443386-DD7E-837F-E943-635D368A1BC0}"/>
              </a:ext>
            </a:extLst>
          </p:cNvPr>
          <p:cNvSpPr txBox="1"/>
          <p:nvPr/>
        </p:nvSpPr>
        <p:spPr>
          <a:xfrm rot="21068832">
            <a:off x="402665" y="4148412"/>
            <a:ext cx="2545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APRIL</a:t>
            </a:r>
          </a:p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Mailbox Gift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25C39-E8DB-BFBC-29DD-5982715F43EF}"/>
              </a:ext>
            </a:extLst>
          </p:cNvPr>
          <p:cNvSpPr txBox="1"/>
          <p:nvPr/>
        </p:nvSpPr>
        <p:spPr>
          <a:xfrm>
            <a:off x="4921655" y="4206491"/>
            <a:ext cx="3539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May 8 - 12, 2023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Grab &amp; Go Lunch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May 9th</a:t>
            </a:r>
            <a:endParaRPr lang="en-US" sz="3200" dirty="0"/>
          </a:p>
        </p:txBody>
      </p:sp>
      <p:pic>
        <p:nvPicPr>
          <p:cNvPr id="2056" name="Picture 8" descr="May be an image of text that says 'On behali oi your Lake Nona High School PTSA, we want to say *THANK YOU IN PTSA NONA SCHOOL'">
            <a:extLst>
              <a:ext uri="{FF2B5EF4-FFF2-40B4-BE49-F238E27FC236}">
                <a16:creationId xmlns:a16="http://schemas.microsoft.com/office/drawing/2014/main" id="{CD4E2FF9-4502-0009-B408-B4CB63FC0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19968" r="7769" b="11120"/>
          <a:stretch/>
        </p:blipFill>
        <p:spPr bwMode="auto">
          <a:xfrm rot="21059183">
            <a:off x="547528" y="5268503"/>
            <a:ext cx="2664191" cy="123784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ay be an image of text">
            <a:extLst>
              <a:ext uri="{FF2B5EF4-FFF2-40B4-BE49-F238E27FC236}">
                <a16:creationId xmlns:a16="http://schemas.microsoft.com/office/drawing/2014/main" id="{CBA93727-60DB-8934-F78D-FE4DC98AD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22223" r="48534" b="26348"/>
          <a:stretch/>
        </p:blipFill>
        <p:spPr bwMode="auto">
          <a:xfrm rot="530721">
            <a:off x="3286172" y="4411919"/>
            <a:ext cx="1478052" cy="218904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entist Lake Nona Region | Dentist Near Me | Local Dentist | Dentist Office  Near Me | Cost of Dental Care | Lake Nona Dental Group">
            <a:extLst>
              <a:ext uri="{FF2B5EF4-FFF2-40B4-BE49-F238E27FC236}">
                <a16:creationId xmlns:a16="http://schemas.microsoft.com/office/drawing/2014/main" id="{EE17834B-12DB-817E-54FB-0F48EFC44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568" y="5312343"/>
            <a:ext cx="252412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5FAC2CD3-AF3A-D29C-627D-CCFB7E0FE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380" y="4664136"/>
            <a:ext cx="1962711" cy="196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May be an image of text">
            <a:extLst>
              <a:ext uri="{FF2B5EF4-FFF2-40B4-BE49-F238E27FC236}">
                <a16:creationId xmlns:a16="http://schemas.microsoft.com/office/drawing/2014/main" id="{3432405D-B382-EDA6-D89F-6094FEA8F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916" y="2304536"/>
            <a:ext cx="1962711" cy="26169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May be an image of fruit and text">
            <a:extLst>
              <a:ext uri="{FF2B5EF4-FFF2-40B4-BE49-F238E27FC236}">
                <a16:creationId xmlns:a16="http://schemas.microsoft.com/office/drawing/2014/main" id="{3BAA776C-BFCC-C53A-D154-BDBCFFBF8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5830">
            <a:off x="6262382" y="462209"/>
            <a:ext cx="3252451" cy="243933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y be an image of Superman and text">
            <a:extLst>
              <a:ext uri="{FF2B5EF4-FFF2-40B4-BE49-F238E27FC236}">
                <a16:creationId xmlns:a16="http://schemas.microsoft.com/office/drawing/2014/main" id="{A4D8A3B7-CB79-A1DF-976D-6043B5701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759">
            <a:off x="9496586" y="394009"/>
            <a:ext cx="2042252" cy="262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Home | Subway®">
            <a:extLst>
              <a:ext uri="{FF2B5EF4-FFF2-40B4-BE49-F238E27FC236}">
                <a16:creationId xmlns:a16="http://schemas.microsoft.com/office/drawing/2014/main" id="{87ED3FC4-CD06-C510-07D5-8DAA46A21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629" y="6062757"/>
            <a:ext cx="2556939" cy="5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118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font, businesscard&#10;&#10;Description automatically generated">
            <a:extLst>
              <a:ext uri="{FF2B5EF4-FFF2-40B4-BE49-F238E27FC236}">
                <a16:creationId xmlns:a16="http://schemas.microsoft.com/office/drawing/2014/main" id="{CB2D51BE-FC4F-63EE-7156-CCA61779D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917" y="140768"/>
            <a:ext cx="8560165" cy="6612728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565622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6C07D7-2E62-0DBD-C9E7-2A3E509AB275}"/>
              </a:ext>
            </a:extLst>
          </p:cNvPr>
          <p:cNvSpPr txBox="1"/>
          <p:nvPr/>
        </p:nvSpPr>
        <p:spPr>
          <a:xfrm>
            <a:off x="55410" y="96985"/>
            <a:ext cx="3671451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LNHS PTSA </a:t>
            </a:r>
          </a:p>
          <a:p>
            <a:pPr algn="ctr"/>
            <a:r>
              <a:rPr lang="en-US" sz="3600" b="1" dirty="0"/>
              <a:t>Volunteers </a:t>
            </a:r>
          </a:p>
          <a:p>
            <a:pPr algn="ctr"/>
            <a:r>
              <a:rPr lang="en-US" sz="2400" b="1" dirty="0"/>
              <a:t>(with over 25 hours each)</a:t>
            </a:r>
          </a:p>
          <a:p>
            <a:pPr algn="ctr"/>
            <a:endParaRPr lang="en-US" sz="1000" b="1" dirty="0"/>
          </a:p>
          <a:p>
            <a:pPr algn="ctr"/>
            <a:r>
              <a:rPr lang="en-US" sz="3600" b="1" i="1" u="sng" dirty="0"/>
              <a:t>Gold Level </a:t>
            </a:r>
          </a:p>
          <a:p>
            <a:pPr algn="ctr"/>
            <a:r>
              <a:rPr lang="en-US" sz="3600" b="1" i="1" u="sng" dirty="0"/>
              <a:t>Group Award</a:t>
            </a:r>
            <a:endParaRPr lang="en-US" sz="3200" i="1" u="sng" dirty="0"/>
          </a:p>
          <a:p>
            <a:pPr algn="ctr"/>
            <a:r>
              <a:rPr lang="en-US" sz="3200" b="1" dirty="0"/>
              <a:t>Angie Garcia</a:t>
            </a:r>
          </a:p>
          <a:p>
            <a:pPr algn="ctr"/>
            <a:r>
              <a:rPr lang="en-US" sz="3200" b="1" dirty="0"/>
              <a:t>Gabriella Nguyen</a:t>
            </a:r>
          </a:p>
          <a:p>
            <a:pPr algn="ctr"/>
            <a:r>
              <a:rPr lang="en-US" sz="3200" b="1" dirty="0"/>
              <a:t>Gita Raghoonandan</a:t>
            </a:r>
          </a:p>
          <a:p>
            <a:pPr algn="ctr"/>
            <a:r>
              <a:rPr lang="en-US" sz="3200" b="1" dirty="0"/>
              <a:t>Sophia Rogers</a:t>
            </a:r>
          </a:p>
          <a:p>
            <a:pPr algn="ctr"/>
            <a:r>
              <a:rPr lang="en-US" sz="3200" b="1" dirty="0"/>
              <a:t>Suzanne Arnold</a:t>
            </a:r>
          </a:p>
          <a:p>
            <a:pPr algn="ctr"/>
            <a:r>
              <a:rPr lang="en-US" sz="3200" b="1" dirty="0"/>
              <a:t>Tania Abreu</a:t>
            </a:r>
          </a:p>
          <a:p>
            <a:pPr algn="ctr"/>
            <a:endParaRPr lang="en-US" sz="1000" b="1" dirty="0"/>
          </a:p>
          <a:p>
            <a:pPr algn="ctr"/>
            <a:r>
              <a:rPr lang="en-US" sz="2200" b="1" i="1" dirty="0"/>
              <a:t>(The total hours for this</a:t>
            </a:r>
          </a:p>
          <a:p>
            <a:pPr algn="ctr"/>
            <a:r>
              <a:rPr lang="en-US" sz="2200" b="1" i="1" dirty="0"/>
              <a:t>12-month period was 506.)</a:t>
            </a: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03A66076-DAAA-CD7C-8630-98AEAA0E16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r="1111"/>
          <a:stretch/>
        </p:blipFill>
        <p:spPr>
          <a:xfrm>
            <a:off x="3750676" y="222172"/>
            <a:ext cx="8310227" cy="641365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7328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E96F577-F732-0F85-8AFD-6D3DDE541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211154"/>
            <a:ext cx="6522719" cy="631230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630804-099E-0290-3BDB-FD72F7637871}"/>
              </a:ext>
            </a:extLst>
          </p:cNvPr>
          <p:cNvSpPr txBox="1"/>
          <p:nvPr/>
        </p:nvSpPr>
        <p:spPr>
          <a:xfrm>
            <a:off x="7072747" y="211154"/>
            <a:ext cx="4739640" cy="700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LNHS PTSA </a:t>
            </a:r>
          </a:p>
          <a:p>
            <a:pPr algn="ctr"/>
            <a:r>
              <a:rPr lang="en-US" sz="4000" b="1" dirty="0"/>
              <a:t>Individual Awards</a:t>
            </a:r>
          </a:p>
          <a:p>
            <a:pPr algn="ctr"/>
            <a:endParaRPr lang="en-US" sz="800" b="1" i="1" u="sng" dirty="0"/>
          </a:p>
          <a:p>
            <a:pPr algn="ctr"/>
            <a:r>
              <a:rPr lang="en-US" sz="3600" b="1" i="1" u="sng" dirty="0"/>
              <a:t>Gold Level </a:t>
            </a:r>
          </a:p>
          <a:p>
            <a:pPr algn="ctr"/>
            <a:r>
              <a:rPr lang="en-US" sz="3600" b="1" dirty="0"/>
              <a:t>Christal Feldman</a:t>
            </a:r>
          </a:p>
          <a:p>
            <a:pPr algn="ctr"/>
            <a:r>
              <a:rPr lang="en-US" sz="3600" b="1" dirty="0"/>
              <a:t>760 Hours</a:t>
            </a:r>
          </a:p>
          <a:p>
            <a:pPr algn="ctr"/>
            <a:endParaRPr lang="en-US" sz="1100" b="1" dirty="0"/>
          </a:p>
          <a:p>
            <a:pPr algn="ctr"/>
            <a:r>
              <a:rPr lang="en-US" sz="3600" b="1" dirty="0"/>
              <a:t>Michelle Adamick</a:t>
            </a:r>
          </a:p>
          <a:p>
            <a:pPr algn="ctr"/>
            <a:r>
              <a:rPr lang="en-US" sz="3600" b="1" dirty="0"/>
              <a:t>505 Hours</a:t>
            </a:r>
          </a:p>
          <a:p>
            <a:pPr algn="ctr"/>
            <a:endParaRPr lang="en-US" sz="3000" b="1" dirty="0"/>
          </a:p>
          <a:p>
            <a:pPr algn="ctr"/>
            <a:r>
              <a:rPr lang="en-US" sz="3600" b="1" i="1" u="sng" dirty="0"/>
              <a:t>Silver Level </a:t>
            </a:r>
          </a:p>
          <a:p>
            <a:pPr algn="ctr"/>
            <a:r>
              <a:rPr lang="en-US" sz="3600" b="1" dirty="0"/>
              <a:t>Brenda Meadow</a:t>
            </a:r>
          </a:p>
          <a:p>
            <a:pPr algn="ctr"/>
            <a:r>
              <a:rPr lang="en-US" sz="3600" b="1" dirty="0"/>
              <a:t>360 Hours</a:t>
            </a:r>
            <a:endParaRPr lang="en-US" sz="3200" dirty="0"/>
          </a:p>
          <a:p>
            <a:pPr algn="ctr"/>
            <a:r>
              <a:rPr lang="en-US" sz="3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74437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AEAD92C-F4C4-4DB2-AD29-4B7432255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3" y="196022"/>
            <a:ext cx="10236134" cy="646972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68562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8561A-B356-25EE-4CAA-1ABB46179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11" y="193469"/>
            <a:ext cx="10515600" cy="119202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+mn-lt"/>
              </a:rPr>
              <a:t>Thank You Community Partners!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5350C76-61AB-AA47-DB81-BF70E7AE4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5" y="1385496"/>
            <a:ext cx="3969801" cy="114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4C8552A-DF91-F35D-64AA-A0102E4DCD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t="8295" r="11631" b="15392"/>
          <a:stretch/>
        </p:blipFill>
        <p:spPr>
          <a:xfrm>
            <a:off x="9522339" y="1013435"/>
            <a:ext cx="2299217" cy="2312605"/>
          </a:xfrm>
          <a:prstGeom prst="rect">
            <a:avLst/>
          </a:prstGeom>
        </p:spPr>
      </p:pic>
      <p:pic>
        <p:nvPicPr>
          <p:cNvPr id="3074" name="Picture 2" descr="May be an image of text that says 'Culver's Lake Nona, Florida'">
            <a:extLst>
              <a:ext uri="{FF2B5EF4-FFF2-40B4-BE49-F238E27FC236}">
                <a16:creationId xmlns:a16="http://schemas.microsoft.com/office/drawing/2014/main" id="{15CEE7B6-09AC-43CE-B8F3-1148217943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2" t="22191" r="19524" b="21428"/>
          <a:stretch/>
        </p:blipFill>
        <p:spPr bwMode="auto">
          <a:xfrm>
            <a:off x="828611" y="2370153"/>
            <a:ext cx="3349437" cy="199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5E354E52-0F14-3AFF-C79F-8A1CFAFC1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632" y="4453444"/>
            <a:ext cx="2231459" cy="223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Dentist Lake Nona Region | Dentist Near Me | Local Dentist | Dentist Office  Near Me | Cost of Dental Care | Lake Nona Dental Group">
            <a:extLst>
              <a:ext uri="{FF2B5EF4-FFF2-40B4-BE49-F238E27FC236}">
                <a16:creationId xmlns:a16="http://schemas.microsoft.com/office/drawing/2014/main" id="{6EE7CA36-BB86-6702-02F4-BB70C9E57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291" y="1255987"/>
            <a:ext cx="4182483" cy="216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10D35BE-AA9D-3A6C-BACD-9B5020286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944" y="3582028"/>
            <a:ext cx="5226924" cy="8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8AA32E44-F969-4727-BE3C-8CB5F31D6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48" y="3955546"/>
            <a:ext cx="3349437" cy="151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ome | Subway®">
            <a:extLst>
              <a:ext uri="{FF2B5EF4-FFF2-40B4-BE49-F238E27FC236}">
                <a16:creationId xmlns:a16="http://schemas.microsoft.com/office/drawing/2014/main" id="{992E3F99-A834-7727-99F1-256EED74F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52" y="5683232"/>
            <a:ext cx="3966830" cy="79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Valencia College Logo - The Association for the Advancement of  Sustainability in Higher Education">
            <a:extLst>
              <a:ext uri="{FF2B5EF4-FFF2-40B4-BE49-F238E27FC236}">
                <a16:creationId xmlns:a16="http://schemas.microsoft.com/office/drawing/2014/main" id="{CC5C5A9A-9B01-6BA0-A5FC-FE327901D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35612" r="7094" b="35406"/>
          <a:stretch/>
        </p:blipFill>
        <p:spPr bwMode="auto">
          <a:xfrm>
            <a:off x="4731478" y="5590494"/>
            <a:ext cx="4923154" cy="110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Little Greek Fresh Grill">
            <a:extLst>
              <a:ext uri="{FF2B5EF4-FFF2-40B4-BE49-F238E27FC236}">
                <a16:creationId xmlns:a16="http://schemas.microsoft.com/office/drawing/2014/main" id="{1DB4B935-0583-A213-28E1-CB471878A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94" y="4319233"/>
            <a:ext cx="4717143" cy="114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492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F8F388-A71B-4075-9740-3E3080934EAE}"/>
              </a:ext>
            </a:extLst>
          </p:cNvPr>
          <p:cNvSpPr/>
          <p:nvPr/>
        </p:nvSpPr>
        <p:spPr>
          <a:xfrm>
            <a:off x="1977656" y="383616"/>
            <a:ext cx="97902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PTSA STAFF APPRECIATION</a:t>
            </a:r>
            <a:endParaRPr lang="en-US" sz="5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D9A3AF-05F2-4602-99D4-82EBD83E8DF9}"/>
              </a:ext>
            </a:extLst>
          </p:cNvPr>
          <p:cNvSpPr txBox="1"/>
          <p:nvPr/>
        </p:nvSpPr>
        <p:spPr>
          <a:xfrm>
            <a:off x="424066" y="151143"/>
            <a:ext cx="11343868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3">
                    <a:lumMod val="50000"/>
                  </a:schemeClr>
                </a:solidFill>
                <a:effectLst/>
              </a:rPr>
              <a:t>LNHS PTSA is seeking committee co-chairs, program coordinators and committee members for the 2023-2024 school year...</a:t>
            </a:r>
            <a:endParaRPr lang="en-US" sz="2800" b="0" i="0" dirty="0">
              <a:solidFill>
                <a:schemeClr val="accent3">
                  <a:lumMod val="50000"/>
                </a:schemeClr>
              </a:solidFill>
              <a:effectLst/>
            </a:endParaRPr>
          </a:p>
          <a:p>
            <a:pPr algn="ctr"/>
            <a:endParaRPr lang="en-US" sz="1600" b="1" i="0" dirty="0">
              <a:solidFill>
                <a:srgbClr val="330099"/>
              </a:solidFill>
              <a:effectLst/>
            </a:endParaRPr>
          </a:p>
          <a:p>
            <a:pPr algn="ctr"/>
            <a:r>
              <a:rPr lang="en-US" sz="2800" b="1" i="0" dirty="0">
                <a:solidFill>
                  <a:srgbClr val="330099"/>
                </a:solidFill>
                <a:effectLst/>
              </a:rPr>
              <a:t>Communications</a:t>
            </a:r>
          </a:p>
          <a:p>
            <a:pPr algn="ctr"/>
            <a:r>
              <a:rPr lang="en-US" sz="2800" b="1" i="0" dirty="0">
                <a:solidFill>
                  <a:srgbClr val="330099"/>
                </a:solidFill>
                <a:effectLst/>
              </a:rPr>
              <a:t>Finance</a:t>
            </a:r>
            <a:br>
              <a:rPr lang="en-US" sz="2800" b="0" i="0" dirty="0">
                <a:solidFill>
                  <a:srgbClr val="606060"/>
                </a:solidFill>
                <a:effectLst/>
              </a:rPr>
            </a:br>
            <a:r>
              <a:rPr lang="en-US" sz="2800" b="1" i="0" dirty="0">
                <a:solidFill>
                  <a:srgbClr val="330099"/>
                </a:solidFill>
                <a:effectLst/>
              </a:rPr>
              <a:t>Legacy Brick Sales</a:t>
            </a:r>
            <a:br>
              <a:rPr lang="en-US" sz="2800" b="0" i="0" dirty="0">
                <a:solidFill>
                  <a:srgbClr val="606060"/>
                </a:solidFill>
                <a:effectLst/>
              </a:rPr>
            </a:br>
            <a:r>
              <a:rPr lang="en-US" sz="2800" b="1" i="0" dirty="0">
                <a:solidFill>
                  <a:srgbClr val="330099"/>
                </a:solidFill>
                <a:effectLst/>
              </a:rPr>
              <a:t>Learn with Lions Tutoring Program</a:t>
            </a:r>
            <a:br>
              <a:rPr lang="en-US" sz="2800" b="0" i="0" dirty="0">
                <a:solidFill>
                  <a:srgbClr val="606060"/>
                </a:solidFill>
                <a:effectLst/>
              </a:rPr>
            </a:br>
            <a:r>
              <a:rPr lang="en-US" sz="2800" b="1" i="0" dirty="0">
                <a:solidFill>
                  <a:srgbClr val="330099"/>
                </a:solidFill>
                <a:effectLst/>
              </a:rPr>
              <a:t>Membership</a:t>
            </a:r>
            <a:br>
              <a:rPr lang="en-US" sz="2800" b="0" i="0" dirty="0">
                <a:solidFill>
                  <a:srgbClr val="606060"/>
                </a:solidFill>
                <a:effectLst/>
              </a:rPr>
            </a:br>
            <a:r>
              <a:rPr lang="en-US" sz="2800" b="1" i="0" dirty="0">
                <a:solidFill>
                  <a:srgbClr val="330099"/>
                </a:solidFill>
                <a:effectLst/>
              </a:rPr>
              <a:t>Spirit Wear</a:t>
            </a:r>
          </a:p>
          <a:p>
            <a:pPr algn="ctr"/>
            <a:r>
              <a:rPr lang="en-US" sz="2800" b="1" i="0" dirty="0">
                <a:solidFill>
                  <a:srgbClr val="330099"/>
                </a:solidFill>
                <a:effectLst/>
              </a:rPr>
              <a:t>Staff Appreciation</a:t>
            </a:r>
            <a:br>
              <a:rPr lang="en-US" sz="2800" b="0" i="0" dirty="0">
                <a:solidFill>
                  <a:srgbClr val="606060"/>
                </a:solidFill>
                <a:effectLst/>
              </a:rPr>
            </a:br>
            <a:r>
              <a:rPr lang="en-US" sz="2800" b="1" i="0" dirty="0">
                <a:solidFill>
                  <a:srgbClr val="330099"/>
                </a:solidFill>
                <a:effectLst/>
              </a:rPr>
              <a:t>Senior Scholarship Program</a:t>
            </a:r>
            <a:br>
              <a:rPr lang="en-US" sz="2800" b="0" i="0" dirty="0">
                <a:solidFill>
                  <a:srgbClr val="606060"/>
                </a:solidFill>
                <a:effectLst/>
              </a:rPr>
            </a:br>
            <a:r>
              <a:rPr lang="en-US" sz="2800" b="1" dirty="0">
                <a:solidFill>
                  <a:srgbClr val="330099"/>
                </a:solidFill>
              </a:rPr>
              <a:t>Vol</a:t>
            </a:r>
            <a:r>
              <a:rPr lang="en-US" sz="2800" b="1" i="0" dirty="0">
                <a:solidFill>
                  <a:srgbClr val="330099"/>
                </a:solidFill>
                <a:effectLst/>
              </a:rPr>
              <a:t>unteers</a:t>
            </a:r>
          </a:p>
          <a:p>
            <a:pPr algn="ctr"/>
            <a:r>
              <a:rPr lang="en-US" sz="2800" b="1" i="0" dirty="0">
                <a:solidFill>
                  <a:srgbClr val="330099"/>
                </a:solidFill>
                <a:effectLst/>
              </a:rPr>
              <a:t>Website</a:t>
            </a:r>
          </a:p>
          <a:p>
            <a:pPr algn="ctr"/>
            <a:endParaRPr lang="en-US" sz="1600" b="1" dirty="0">
              <a:solidFill>
                <a:srgbClr val="330099"/>
              </a:solidFill>
            </a:endParaRPr>
          </a:p>
          <a:p>
            <a:pPr algn="ctr"/>
            <a:r>
              <a:rPr lang="en-US" sz="2800" b="1" i="1" dirty="0">
                <a:solidFill>
                  <a:schemeClr val="accent3">
                    <a:lumMod val="50000"/>
                  </a:schemeClr>
                </a:solidFill>
                <a:effectLst/>
              </a:rPr>
              <a:t>If you are interested in being a committee co-chair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,</a:t>
            </a:r>
            <a:r>
              <a:rPr lang="en-US" sz="2800" b="1" i="1" dirty="0">
                <a:solidFill>
                  <a:schemeClr val="accent3">
                    <a:lumMod val="50000"/>
                  </a:schemeClr>
                </a:solidFill>
                <a:effectLst/>
              </a:rPr>
              <a:t> program coordinator </a:t>
            </a:r>
          </a:p>
          <a:p>
            <a:pPr algn="ctr"/>
            <a:r>
              <a:rPr lang="en-US" sz="2800" b="1" i="1" dirty="0">
                <a:solidFill>
                  <a:schemeClr val="accent3">
                    <a:lumMod val="50000"/>
                  </a:schemeClr>
                </a:solidFill>
                <a:effectLst/>
              </a:rPr>
              <a:t>or committee member, please email LNHSPTSA@gmail.com.</a:t>
            </a:r>
            <a:endParaRPr lang="en-US" sz="2800" b="0" i="0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18AA05-42CC-4511-8559-9E6191C25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88" y="2115295"/>
            <a:ext cx="2604879" cy="262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57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F8F388-A71B-4075-9740-3E3080934EAE}"/>
              </a:ext>
            </a:extLst>
          </p:cNvPr>
          <p:cNvSpPr/>
          <p:nvPr/>
        </p:nvSpPr>
        <p:spPr>
          <a:xfrm>
            <a:off x="1977656" y="383616"/>
            <a:ext cx="97902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PTSA STAFF APPRECIATION</a:t>
            </a:r>
            <a:endParaRPr lang="en-US" sz="5400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29A597A-DD62-4176-B969-D4408FD46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17"/>
          <a:stretch/>
        </p:blipFill>
        <p:spPr>
          <a:xfrm>
            <a:off x="424066" y="383616"/>
            <a:ext cx="6104918" cy="2500261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42FBD18-A493-4FA4-9BF7-EDF3C5F7DD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95" r="47412"/>
          <a:stretch/>
        </p:blipFill>
        <p:spPr>
          <a:xfrm>
            <a:off x="7389835" y="224710"/>
            <a:ext cx="3819541" cy="6464851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7FDB246-C464-4BEF-BB61-327D2D58E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9" t="32615" b="34769"/>
          <a:stretch/>
        </p:blipFill>
        <p:spPr>
          <a:xfrm>
            <a:off x="2194560" y="2883877"/>
            <a:ext cx="4067153" cy="382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30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3" y="378628"/>
            <a:ext cx="1634812" cy="164890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241607-C00D-4DB0-8E76-A2B956FBE3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1303" y="2141959"/>
            <a:ext cx="11521689" cy="449436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7000" b="1" dirty="0">
                <a:solidFill>
                  <a:schemeClr val="bg2">
                    <a:lumMod val="25000"/>
                  </a:schemeClr>
                </a:solidFill>
              </a:rPr>
              <a:t>www.LNHSPTSA.com</a:t>
            </a:r>
          </a:p>
          <a:p>
            <a:pPr marL="0" indent="0" algn="ctr">
              <a:buNone/>
            </a:pPr>
            <a:r>
              <a:rPr lang="en-US" sz="6800" b="1" dirty="0">
                <a:solidFill>
                  <a:schemeClr val="bg2">
                    <a:lumMod val="25000"/>
                  </a:schemeClr>
                </a:solidFill>
              </a:rPr>
              <a:t>www.Facebook.com/LNHSPTSA</a:t>
            </a:r>
          </a:p>
          <a:p>
            <a:pPr marL="0" indent="0" algn="ctr">
              <a:buNone/>
            </a:pPr>
            <a:endParaRPr lang="en-US" sz="5200" b="1" i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5200" b="1" i="1" dirty="0">
                <a:solidFill>
                  <a:srgbClr val="C00000"/>
                </a:solidFill>
              </a:rPr>
              <a:t>Next General Meeting in August – Date TBD</a:t>
            </a:r>
          </a:p>
          <a:p>
            <a:pPr marL="0" indent="0" algn="ctr">
              <a:buNone/>
            </a:pPr>
            <a:r>
              <a:rPr lang="en-US" sz="5200" b="1" i="1" dirty="0">
                <a:solidFill>
                  <a:srgbClr val="C00000"/>
                </a:solidFill>
              </a:rPr>
              <a:t>Have a Safe and Relaxing Summer Break!</a:t>
            </a:r>
          </a:p>
          <a:p>
            <a:pPr marL="0" indent="0">
              <a:buNone/>
            </a:pPr>
            <a:r>
              <a:rPr lang="en-US" sz="4800" b="1" i="1" dirty="0">
                <a:solidFill>
                  <a:srgbClr val="C00000"/>
                </a:solidFill>
              </a:rPr>
              <a:t>                                                   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8D8BAF-9387-41D6-98CD-8CB23FC6C013}"/>
              </a:ext>
            </a:extLst>
          </p:cNvPr>
          <p:cNvSpPr txBox="1"/>
          <p:nvPr/>
        </p:nvSpPr>
        <p:spPr>
          <a:xfrm>
            <a:off x="1892596" y="224236"/>
            <a:ext cx="71107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STAY CONNECTED</a:t>
            </a:r>
          </a:p>
          <a:p>
            <a:pPr algn="ctr"/>
            <a:r>
              <a:rPr lang="en-US" sz="6000" b="1" dirty="0"/>
              <a:t>WITH LNHS PTSA</a:t>
            </a:r>
            <a:endParaRPr lang="en-US" sz="4500" b="1" dirty="0"/>
          </a:p>
        </p:txBody>
      </p:sp>
      <p:pic>
        <p:nvPicPr>
          <p:cNvPr id="3074" name="Picture 2" descr="Free Instagram Cliparts, Download Free Instagram Cliparts png images, Free  ClipArts on Clipart Library">
            <a:extLst>
              <a:ext uri="{FF2B5EF4-FFF2-40B4-BE49-F238E27FC236}">
                <a16:creationId xmlns:a16="http://schemas.microsoft.com/office/drawing/2014/main" id="{FCCF84C7-59BF-4C65-9788-24599F961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448" y="459328"/>
            <a:ext cx="1983544" cy="148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acebook clipart clipart kid 2">
            <a:extLst>
              <a:ext uri="{FF2B5EF4-FFF2-40B4-BE49-F238E27FC236}">
                <a16:creationId xmlns:a16="http://schemas.microsoft.com/office/drawing/2014/main" id="{E28E66CC-D7B8-4B94-B010-C6A254323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6" r="2083"/>
          <a:stretch/>
        </p:blipFill>
        <p:spPr bwMode="auto">
          <a:xfrm>
            <a:off x="8499997" y="382818"/>
            <a:ext cx="1510781" cy="165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757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image1.png">
            <a:extLst>
              <a:ext uri="{FF2B5EF4-FFF2-40B4-BE49-F238E27FC236}">
                <a16:creationId xmlns:a16="http://schemas.microsoft.com/office/drawing/2014/main" id="{A3EEDCB2-90B1-4FEE-9CFB-F8230378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>
            <a:fillRect/>
          </a:stretch>
        </p:blipFill>
        <p:spPr bwMode="auto">
          <a:xfrm>
            <a:off x="10058076" y="182762"/>
            <a:ext cx="1904737" cy="182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C49230F-4948-4382-BAFE-C614AEB91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223" y="44694"/>
            <a:ext cx="8468833" cy="1519648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 bmk="_Hlk40609761">
                <a:solidFill>
                  <a:srgbClr val="002060"/>
                </a:solidFill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LNHS PTSA Meeting Agenda</a:t>
            </a:r>
            <a:br>
              <a:rPr lang="en-US" altLang="en-US" b="1" dirty="0" bmk="_Hlk40609761">
                <a:solidFill>
                  <a:srgbClr val="002060"/>
                </a:solidFill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altLang="en-US" b="1" dirty="0" bmk="_Hlk40609761">
                <a:solidFill>
                  <a:srgbClr val="002060"/>
                </a:solidFill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May 16, 2023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EA0BA2-9BA3-4806-9B96-A1B29D7AE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852" y="1155307"/>
            <a:ext cx="5934148" cy="5136096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kumimoji="0" lang="en-US" altLang="en-US" sz="2400" b="1" i="0" u="sng" strike="noStrike" cap="none" normalizeH="0" baseline="0" dirty="0" bmk="_Hlk4060976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Agenda</a:t>
            </a:r>
            <a:r>
              <a:rPr kumimoji="0" lang="en-US" altLang="en-US" sz="2400" b="0" i="0" u="none" strike="noStrike" cap="none" normalizeH="0" baseline="0" dirty="0" bmk="_Hlk4060976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: </a:t>
            </a:r>
            <a:endParaRPr kumimoji="0" lang="en-US" altLang="en-US" sz="24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Welcome/Confirm Quorum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Meeting Called to Order by President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Introductions/Special Guests</a:t>
            </a: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600" dirty="0" bmk="_Hlk40609761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u="sng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Position</a:t>
            </a:r>
            <a:r>
              <a:rPr lang="en-US" altLang="en-US" sz="18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			</a:t>
            </a:r>
            <a:r>
              <a:rPr lang="en-US" altLang="en-US" sz="1800" u="sng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Board Members</a:t>
            </a:r>
            <a:endParaRPr kumimoji="0" lang="en-US" altLang="en-US" sz="18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President                 	Christal Feldman</a:t>
            </a:r>
            <a:endParaRPr kumimoji="0" lang="en-US" altLang="en-US" sz="18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1st VP - Membership         	Brenda Meadows</a:t>
            </a:r>
            <a:endParaRPr kumimoji="0" lang="en-US" altLang="en-US" sz="18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Treasurer                           	Michelle </a:t>
            </a:r>
            <a:r>
              <a:rPr lang="en-US" altLang="en-US" sz="1800" dirty="0" err="1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Adamick</a:t>
            </a:r>
            <a:endParaRPr lang="en-US" altLang="en-US" sz="1800" dirty="0" bmk="_Hlk40609761">
              <a:solidFill>
                <a:srgbClr val="1C1E2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kumimoji="0" lang="en-US" altLang="en-US" sz="1800" b="0" i="0" u="none" strike="noStrike" cap="none" normalizeH="0" baseline="0" dirty="0" bmk="_Hlk40609761">
                <a:ln>
                  <a:noFill/>
                </a:ln>
                <a:solidFill>
                  <a:srgbClr val="1C1E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Recording Secretary	Gabriella Nguyen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solidFill>
                  <a:srgbClr val="1C1E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Corresponding Secretary	Sophia Rogers</a:t>
            </a:r>
            <a:endParaRPr kumimoji="0" lang="en-US" altLang="en-US" sz="18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 	</a:t>
            </a:r>
            <a:r>
              <a:rPr lang="en-US" altLang="en-US" sz="1800" u="sng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Chairs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LWL Advisors		Suzanne Arnold/Tania Abreu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Finance			Gita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Raghoonandan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Appreciation		Angie Garcia/Hannah Howell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Legacy Bricks		Dierdre Smith/Kristie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Zappas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Master		Erika Remley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Staff Liaison		Kari Grimm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1600" dirty="0" bmk="_Hlk40609761">
              <a:solidFill>
                <a:srgbClr val="1C1E2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1800" dirty="0" bmk="_Hlk40609761">
              <a:solidFill>
                <a:srgbClr val="1C1E2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1050" dirty="0" bmk="_Hlk40609761">
              <a:latin typeface="Arial" panose="020B060402020202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kumimoji="0" lang="en-US" altLang="en-US" sz="24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F4D3B89-6828-40E5-9135-5C24A744A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9069" y="1399508"/>
            <a:ext cx="6234706" cy="4823373"/>
          </a:xfrm>
        </p:spPr>
        <p:txBody>
          <a:bodyPr>
            <a:normAutofit fontScale="92500" lnSpcReduction="1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2000" b="1" u="sng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OLD BUSINESS</a:t>
            </a:r>
            <a:endParaRPr kumimoji="0" lang="en-US" altLang="en-US" sz="20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Approval of Past Minutes (April)</a:t>
            </a:r>
            <a:endParaRPr kumimoji="0" lang="en-US" altLang="en-US" sz="20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Review of April Financial Report</a:t>
            </a: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600" b="1" u="sng" dirty="0" bmk="_Hlk40609761"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2000" b="1" u="sng" dirty="0" bmk="_Hlk40609761">
                <a:latin typeface="Arial" panose="020B0604020202020204" pitchFamily="34" charset="0"/>
              </a:rPr>
              <a:t>NEW BUSINESS</a:t>
            </a:r>
            <a:endParaRPr lang="en-US" altLang="en-US" sz="2000" dirty="0" bmk="_Hlk40609761">
              <a:latin typeface="Arial" panose="020B060402020202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Our PTSA Does What?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Budget Review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Bylaws Review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Membership Updates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Spirit Wear Sales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Staff Appreciation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Outgoing Board Member Recognition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Presidential Service Awards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Incoming Board Members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Thank You Community Partners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Communication Updates/Announcements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Next General Meeting - August, Date TBD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endParaRPr lang="en-US" altLang="en-US" sz="600" dirty="0" bmk="_Hlk40609761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</a:rPr>
              <a:t>Meeting Adjourned by President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ACE7AD2-2AF8-4756-ACD0-54B59D97A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19763"/>
            <a:ext cx="12192000" cy="135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056" tIns="457056" rIns="457056" bIns="45705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br>
              <a:rPr kumimoji="0" lang="en-US" altLang="en-US" sz="2000" b="1" i="0" u="sng" strike="noStrike" cap="none" normalizeH="0" baseline="0" dirty="0" bmk="_Hlk4060976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</a:br>
            <a:endParaRPr kumimoji="0" lang="en-US" altLang="en-US" sz="8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D71596-928B-47EB-A220-6CBABE2ED40F}"/>
              </a:ext>
            </a:extLst>
          </p:cNvPr>
          <p:cNvSpPr txBox="1"/>
          <p:nvPr/>
        </p:nvSpPr>
        <p:spPr>
          <a:xfrm>
            <a:off x="0" y="629140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dirty="0" bmk="_Hlk40609761">
                <a:solidFill>
                  <a:srgbClr val="002060"/>
                </a:solidFill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Thank You Outgoing Board Members and Welcome Incoming Board Members!</a:t>
            </a:r>
          </a:p>
        </p:txBody>
      </p:sp>
    </p:spTree>
    <p:extLst>
      <p:ext uri="{BB962C8B-B14F-4D97-AF65-F5344CB8AC3E}">
        <p14:creationId xmlns:p14="http://schemas.microsoft.com/office/powerpoint/2010/main" val="174614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484" y="856727"/>
            <a:ext cx="1454634" cy="1467174"/>
          </a:xfrm>
          <a:prstGeom prst="rect">
            <a:avLst/>
          </a:prstGeom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C6B10F1F-8EF6-4A16-96D6-4376CD07C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034" y="2364645"/>
            <a:ext cx="3677535" cy="3845859"/>
          </a:xfrm>
        </p:spPr>
        <p:txBody>
          <a:bodyPr>
            <a:normAutofit/>
          </a:bodyPr>
          <a:lstStyle/>
          <a:p>
            <a:r>
              <a:rPr lang="en-US" dirty="0"/>
              <a:t>PAST</a:t>
            </a:r>
            <a:br>
              <a:rPr lang="en-US" dirty="0"/>
            </a:br>
            <a:r>
              <a:rPr lang="en-US" dirty="0"/>
              <a:t>MINUTES</a:t>
            </a:r>
            <a:br>
              <a:rPr lang="en-US" dirty="0"/>
            </a:br>
            <a:r>
              <a:rPr lang="en-US" sz="3300" dirty="0"/>
              <a:t>FOR APPROVAL</a:t>
            </a:r>
            <a:br>
              <a:rPr lang="en-US" sz="2400" dirty="0"/>
            </a:br>
            <a:r>
              <a:rPr lang="en-US" sz="2700" b="1" dirty="0"/>
              <a:t>April 26, 2023</a:t>
            </a:r>
            <a:br>
              <a:rPr lang="en-US" sz="2700" b="1" dirty="0"/>
            </a:br>
            <a:br>
              <a:rPr lang="en-US" sz="2400" dirty="0"/>
            </a:br>
            <a:endParaRPr lang="en-US" b="1" dirty="0"/>
          </a:p>
        </p:txBody>
      </p:sp>
      <p:pic>
        <p:nvPicPr>
          <p:cNvPr id="3" name="Picture 2" descr="A picture containing text, menu, paper, letter&#10;&#10;Description automatically generated">
            <a:extLst>
              <a:ext uri="{FF2B5EF4-FFF2-40B4-BE49-F238E27FC236}">
                <a16:creationId xmlns:a16="http://schemas.microsoft.com/office/drawing/2014/main" id="{CBEDAFDF-4D34-F3B6-EF84-6CD387EE0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33" y="153033"/>
            <a:ext cx="5081517" cy="655193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4379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521B760B-4025-99CB-6FDD-FC4E2F1830CC}"/>
              </a:ext>
            </a:extLst>
          </p:cNvPr>
          <p:cNvSpPr txBox="1">
            <a:spLocks/>
          </p:cNvSpPr>
          <p:nvPr/>
        </p:nvSpPr>
        <p:spPr>
          <a:xfrm>
            <a:off x="60721" y="4894537"/>
            <a:ext cx="5718551" cy="12539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u="sng" dirty="0"/>
              <a:t>Year to Date Summary</a:t>
            </a:r>
            <a:br>
              <a:rPr lang="en-US" sz="2400" dirty="0"/>
            </a:br>
            <a:r>
              <a:rPr lang="en-US" sz="2400" dirty="0"/>
              <a:t>April Beginning Balance - </a:t>
            </a:r>
            <a:r>
              <a:rPr lang="en-US" sz="2400" b="1" dirty="0"/>
              <a:t>$12,388.87</a:t>
            </a:r>
          </a:p>
          <a:p>
            <a:r>
              <a:rPr lang="en-US" sz="2400" dirty="0"/>
              <a:t>April Ending Balance - </a:t>
            </a:r>
            <a:r>
              <a:rPr lang="en-US" sz="2400" b="1" dirty="0"/>
              <a:t>$11,304.40</a:t>
            </a:r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CC84F6BF-C5E3-E732-8950-B35FEA348E56}"/>
              </a:ext>
            </a:extLst>
          </p:cNvPr>
          <p:cNvSpPr txBox="1">
            <a:spLocks/>
          </p:cNvSpPr>
          <p:nvPr/>
        </p:nvSpPr>
        <p:spPr>
          <a:xfrm>
            <a:off x="537015" y="1733534"/>
            <a:ext cx="4765964" cy="33909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FINANCIAL REPORT</a:t>
            </a:r>
            <a:br>
              <a:rPr lang="en-US" dirty="0"/>
            </a:br>
            <a:r>
              <a:rPr lang="en-US" sz="3300" dirty="0"/>
              <a:t>FOR APPROVAL</a:t>
            </a:r>
            <a:br>
              <a:rPr lang="en-US" sz="2400" dirty="0"/>
            </a:br>
            <a:r>
              <a:rPr lang="en-US" sz="2700" b="1" dirty="0"/>
              <a:t>April 2023 Financial Report </a:t>
            </a:r>
            <a:br>
              <a:rPr lang="en-US" sz="2700" b="1" dirty="0"/>
            </a:br>
            <a:endParaRPr lang="en-US" sz="2200" b="1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533F31-5508-7059-4460-4A3DAE73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80" y="709510"/>
            <a:ext cx="1454634" cy="1467174"/>
          </a:xfrm>
          <a:prstGeom prst="rect">
            <a:avLst/>
          </a:prstGeom>
        </p:spPr>
      </p:pic>
      <p:pic>
        <p:nvPicPr>
          <p:cNvPr id="7" name="Picture 6" descr="A picture containing text, menu, document, number&#10;&#10;Description automatically generated">
            <a:extLst>
              <a:ext uri="{FF2B5EF4-FFF2-40B4-BE49-F238E27FC236}">
                <a16:creationId xmlns:a16="http://schemas.microsoft.com/office/drawing/2014/main" id="{995654D9-16D4-4011-F137-C3493A28E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r="2466"/>
          <a:stretch/>
        </p:blipFill>
        <p:spPr>
          <a:xfrm>
            <a:off x="6839090" y="156809"/>
            <a:ext cx="4055979" cy="511457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" name="Picture 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135AC21-04CD-14D4-9341-3BEA9144F3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" t="13733" r="3927" b="4456"/>
          <a:stretch/>
        </p:blipFill>
        <p:spPr>
          <a:xfrm>
            <a:off x="6839091" y="5273031"/>
            <a:ext cx="4055978" cy="133828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4805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40" y="397866"/>
            <a:ext cx="1634812" cy="164890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5593A8E-9F43-436D-BADC-416AC9D124BF}"/>
              </a:ext>
            </a:extLst>
          </p:cNvPr>
          <p:cNvSpPr txBox="1">
            <a:spLocks/>
          </p:cNvSpPr>
          <p:nvPr/>
        </p:nvSpPr>
        <p:spPr>
          <a:xfrm>
            <a:off x="41256" y="1965701"/>
            <a:ext cx="5780180" cy="1872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OUR PTSA </a:t>
            </a:r>
          </a:p>
          <a:p>
            <a:r>
              <a:rPr lang="en-US" dirty="0"/>
              <a:t>DOES WHAT?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443386-DD7E-837F-E943-635D368A1BC0}"/>
              </a:ext>
            </a:extLst>
          </p:cNvPr>
          <p:cNvSpPr txBox="1"/>
          <p:nvPr/>
        </p:nvSpPr>
        <p:spPr>
          <a:xfrm>
            <a:off x="456768" y="3668285"/>
            <a:ext cx="47771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Connecting Families, Schools and Communities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ome - Orlo Vista Es">
            <a:extLst>
              <a:ext uri="{FF2B5EF4-FFF2-40B4-BE49-F238E27FC236}">
                <a16:creationId xmlns:a16="http://schemas.microsoft.com/office/drawing/2014/main" id="{F9828FB0-295C-A4F1-9550-3DD653BE1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57" y="5032307"/>
            <a:ext cx="2125950" cy="169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Ventura Elementary / Homepage">
            <a:extLst>
              <a:ext uri="{FF2B5EF4-FFF2-40B4-BE49-F238E27FC236}">
                <a16:creationId xmlns:a16="http://schemas.microsoft.com/office/drawing/2014/main" id="{5E352A7C-B611-2430-88D4-EEC296FB6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376" y="4803857"/>
            <a:ext cx="1893576" cy="189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2133A4-9112-4EC8-38FA-92D97F318799}"/>
              </a:ext>
            </a:extLst>
          </p:cNvPr>
          <p:cNvSpPr txBox="1"/>
          <p:nvPr/>
        </p:nvSpPr>
        <p:spPr>
          <a:xfrm>
            <a:off x="5386907" y="22472"/>
            <a:ext cx="642548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AFFORDABLE SPIRIT WEAR</a:t>
            </a:r>
          </a:p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DEPARTMENT GRANTS</a:t>
            </a:r>
          </a:p>
          <a:p>
            <a:pPr algn="ctr"/>
            <a:r>
              <a:rPr lang="en-US" sz="2600" b="1" i="1" dirty="0">
                <a:solidFill>
                  <a:schemeClr val="accent1">
                    <a:lumMod val="75000"/>
                  </a:schemeClr>
                </a:solidFill>
              </a:rPr>
              <a:t>AP Human Geo, AP Lit, APUSH, </a:t>
            </a:r>
          </a:p>
          <a:p>
            <a:pPr algn="ctr"/>
            <a:r>
              <a:rPr lang="en-US" sz="2600" b="1" i="1" dirty="0">
                <a:solidFill>
                  <a:schemeClr val="accent1">
                    <a:lumMod val="75000"/>
                  </a:schemeClr>
                </a:solidFill>
              </a:rPr>
              <a:t>ELA, ESOL and Theatre </a:t>
            </a:r>
          </a:p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KINDNESS TREE</a:t>
            </a:r>
          </a:p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MEDIA CENTER GRANT</a:t>
            </a:r>
          </a:p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SENIOR SCHOLARSHIPS</a:t>
            </a:r>
          </a:p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STAFF APPRECIATION</a:t>
            </a:r>
          </a:p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STUDENT RELIEF FUND</a:t>
            </a:r>
          </a:p>
          <a:p>
            <a:pPr algn="ctr"/>
            <a:r>
              <a:rPr lang="en-US" sz="2600" b="1" i="1" dirty="0">
                <a:solidFill>
                  <a:schemeClr val="accent1">
                    <a:lumMod val="75000"/>
                  </a:schemeClr>
                </a:solidFill>
              </a:rPr>
              <a:t>Supplies for Clinic and Cub’s Cabinet</a:t>
            </a:r>
          </a:p>
          <a:p>
            <a:pPr algn="ctr"/>
            <a:r>
              <a:rPr lang="en-US" sz="2600" b="1" i="1" dirty="0">
                <a:solidFill>
                  <a:schemeClr val="accent1">
                    <a:lumMod val="75000"/>
                  </a:schemeClr>
                </a:solidFill>
              </a:rPr>
              <a:t>Kari’s </a:t>
            </a:r>
            <a:r>
              <a:rPr lang="en-US" sz="2600" b="1" i="1" dirty="0" err="1">
                <a:solidFill>
                  <a:schemeClr val="accent1">
                    <a:lumMod val="75000"/>
                  </a:schemeClr>
                </a:solidFill>
              </a:rPr>
              <a:t>Kloset</a:t>
            </a:r>
            <a:endParaRPr lang="en-US" sz="26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AND MORE…</a:t>
            </a:r>
          </a:p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- LEARN WITH LIONS TUTORING CLUB</a:t>
            </a:r>
          </a:p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- MONTHLY MEETING TOPICS/GUEST SPEAKERS</a:t>
            </a:r>
          </a:p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- MICROWAVE DONATED BY PARENT</a:t>
            </a:r>
          </a:p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- HURRICANE IAN RELIEF </a:t>
            </a:r>
          </a:p>
        </p:txBody>
      </p:sp>
    </p:spTree>
    <p:extLst>
      <p:ext uri="{BB962C8B-B14F-4D97-AF65-F5344CB8AC3E}">
        <p14:creationId xmlns:p14="http://schemas.microsoft.com/office/powerpoint/2010/main" val="1322069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48" y="275507"/>
            <a:ext cx="1634812" cy="1648905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29523FC1-274E-47D4-A618-D77BE05A0C51}"/>
              </a:ext>
            </a:extLst>
          </p:cNvPr>
          <p:cNvSpPr txBox="1">
            <a:spLocks/>
          </p:cNvSpPr>
          <p:nvPr/>
        </p:nvSpPr>
        <p:spPr>
          <a:xfrm>
            <a:off x="52302" y="1891588"/>
            <a:ext cx="6191704" cy="40736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2022-2023</a:t>
            </a:r>
          </a:p>
          <a:p>
            <a:r>
              <a:rPr lang="en-US" dirty="0"/>
              <a:t>LNHS PTSA PROPOSED </a:t>
            </a:r>
          </a:p>
          <a:p>
            <a:r>
              <a:rPr lang="en-US" dirty="0"/>
              <a:t>REVISED BUDGET</a:t>
            </a:r>
          </a:p>
          <a:p>
            <a:r>
              <a:rPr lang="en-US" sz="3400" dirty="0"/>
              <a:t>FOR APPROVAL</a:t>
            </a:r>
            <a:br>
              <a:rPr lang="en-US" sz="3400" dirty="0"/>
            </a:br>
            <a:r>
              <a:rPr lang="en-US" sz="3400" b="1" dirty="0"/>
              <a:t>Annual Budget </a:t>
            </a:r>
            <a:br>
              <a:rPr lang="en-US" sz="3400" b="1" dirty="0"/>
            </a:br>
            <a:r>
              <a:rPr lang="en-US" sz="3400" b="1" dirty="0"/>
              <a:t>July 2022 - June 2023</a:t>
            </a:r>
            <a:br>
              <a:rPr lang="en-US" sz="3400" b="1" dirty="0"/>
            </a:br>
            <a:br>
              <a:rPr lang="en-US" sz="2400"/>
            </a:br>
            <a:endParaRPr lang="en-US" sz="2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28189B-D48B-A84B-EA97-4E7213449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597" y="113860"/>
            <a:ext cx="5137662" cy="663027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5186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643" y="566089"/>
            <a:ext cx="1634812" cy="1648905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29523FC1-274E-47D4-A618-D77BE05A0C51}"/>
              </a:ext>
            </a:extLst>
          </p:cNvPr>
          <p:cNvSpPr txBox="1">
            <a:spLocks/>
          </p:cNvSpPr>
          <p:nvPr/>
        </p:nvSpPr>
        <p:spPr>
          <a:xfrm>
            <a:off x="2370454" y="2214994"/>
            <a:ext cx="7201191" cy="36332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800" dirty="0"/>
              <a:t>2022-2023</a:t>
            </a:r>
          </a:p>
          <a:p>
            <a:r>
              <a:rPr lang="en-US" sz="6800" dirty="0"/>
              <a:t>LNHS PTSA </a:t>
            </a:r>
          </a:p>
          <a:p>
            <a:r>
              <a:rPr lang="en-US" sz="6800" dirty="0"/>
              <a:t>REVIEW OF BYLAWS</a:t>
            </a:r>
          </a:p>
        </p:txBody>
      </p:sp>
    </p:spTree>
    <p:extLst>
      <p:ext uri="{BB962C8B-B14F-4D97-AF65-F5344CB8AC3E}">
        <p14:creationId xmlns:p14="http://schemas.microsoft.com/office/powerpoint/2010/main" val="2865131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:a16="http://schemas.microsoft.com/office/drawing/2014/main" id="{7A35DBE0-7C66-4484-AAAA-344E9F530D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33" y="1135630"/>
            <a:ext cx="5721758" cy="5279159"/>
          </a:xfrm>
        </p:spPr>
        <p:txBody>
          <a:bodyPr>
            <a:normAutofit fontScale="90000"/>
          </a:bodyPr>
          <a:lstStyle/>
          <a:p>
            <a:r>
              <a:rPr lang="en-US" dirty="0"/>
              <a:t>PTSA</a:t>
            </a:r>
            <a:br>
              <a:rPr lang="en-US" dirty="0"/>
            </a:br>
            <a:r>
              <a:rPr lang="en-US" dirty="0"/>
              <a:t>MEMBERSHIP</a:t>
            </a:r>
            <a:br>
              <a:rPr lang="en-US" dirty="0"/>
            </a:br>
            <a:r>
              <a:rPr lang="en-US" sz="2700" b="1" dirty="0"/>
              <a:t>We received </a:t>
            </a:r>
            <a:r>
              <a:rPr lang="en-US" sz="4000" b="1" dirty="0">
                <a:solidFill>
                  <a:srgbClr val="FF0000"/>
                </a:solidFill>
              </a:rPr>
              <a:t>750</a:t>
            </a:r>
            <a:r>
              <a:rPr lang="en-US" sz="2700" b="1" dirty="0"/>
              <a:t> Memberships!</a:t>
            </a:r>
            <a:br>
              <a:rPr lang="en-US" sz="2700" b="1" dirty="0"/>
            </a:br>
            <a:r>
              <a:rPr lang="en-US" sz="2700" b="1" dirty="0"/>
              <a:t>Our Goal was 650 Memberships</a:t>
            </a:r>
            <a:br>
              <a:rPr lang="en-US" sz="2700" b="1" dirty="0"/>
            </a:br>
            <a:r>
              <a:rPr lang="en-US" sz="2400" b="1" dirty="0">
                <a:solidFill>
                  <a:srgbClr val="FF0000"/>
                </a:solidFill>
              </a:rPr>
              <a:t>OVER 75 Teachers &amp; Staff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OVER 280 Students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OVER 25 Community Members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OVER 30% INCREASE FROM LAST YEAR </a:t>
            </a:r>
            <a:br>
              <a:rPr lang="en-US" sz="2400" b="1" dirty="0"/>
            </a:br>
            <a:br>
              <a:rPr lang="en-US" sz="800" b="1" dirty="0"/>
            </a:br>
            <a:r>
              <a:rPr lang="en-US" sz="2700" b="1" u="sng" dirty="0"/>
              <a:t>Membership Options</a:t>
            </a:r>
            <a:br>
              <a:rPr lang="en-US" sz="2700" b="1" u="sng" dirty="0"/>
            </a:br>
            <a:r>
              <a:rPr lang="en-US" sz="2700" b="1" dirty="0"/>
              <a:t>Parent/Adult - $10</a:t>
            </a:r>
            <a:br>
              <a:rPr lang="en-US" sz="2700" b="1" dirty="0"/>
            </a:br>
            <a:r>
              <a:rPr lang="en-US" sz="2700" b="1" dirty="0"/>
              <a:t>Teachers &amp; Staff - $5</a:t>
            </a:r>
            <a:br>
              <a:rPr lang="en-US" sz="2700" b="1" dirty="0"/>
            </a:br>
            <a:r>
              <a:rPr lang="en-US" sz="2700" b="1" dirty="0"/>
              <a:t>Students - $5</a:t>
            </a:r>
            <a:br>
              <a:rPr lang="en-US" sz="2700" b="1" dirty="0"/>
            </a:br>
            <a:r>
              <a:rPr lang="en-US" sz="2700" b="1" dirty="0"/>
              <a:t>(Includes Discount Card)</a:t>
            </a:r>
            <a:endParaRPr lang="en-US" b="1" dirty="0"/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F825078D-8D06-BCA4-CC7D-79479BE5E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/>
          <a:stretch/>
        </p:blipFill>
        <p:spPr>
          <a:xfrm>
            <a:off x="6443128" y="228594"/>
            <a:ext cx="4934833" cy="640079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28" name="Picture 4" descr="Thank You Images | Free Vectors, Stock Photos &amp; PSD">
            <a:extLst>
              <a:ext uri="{FF2B5EF4-FFF2-40B4-BE49-F238E27FC236}">
                <a16:creationId xmlns:a16="http://schemas.microsoft.com/office/drawing/2014/main" id="{266A5664-F950-A3FD-4A0C-86EBE5A4B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9" t="6666" r="15445" b="2787"/>
          <a:stretch/>
        </p:blipFill>
        <p:spPr bwMode="auto">
          <a:xfrm rot="21276668">
            <a:off x="3914292" y="263683"/>
            <a:ext cx="1870560" cy="169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518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D52520DC-A1E7-419C-895C-47F057776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120" y="3956069"/>
            <a:ext cx="5596258" cy="2568298"/>
          </a:xfrm>
        </p:spPr>
        <p:txBody>
          <a:bodyPr>
            <a:normAutofit fontScale="90000"/>
          </a:bodyPr>
          <a:lstStyle/>
          <a:p>
            <a:r>
              <a:rPr lang="en-US" dirty="0"/>
              <a:t>SPIRIT WEAR</a:t>
            </a:r>
            <a:br>
              <a:rPr lang="en-US" dirty="0"/>
            </a:br>
            <a:r>
              <a:rPr lang="en-US" sz="2700" b="1" dirty="0"/>
              <a:t>- </a:t>
            </a:r>
            <a:r>
              <a:rPr lang="en-US" sz="2900" b="1" dirty="0"/>
              <a:t>Limited Quantities and Sizes Available</a:t>
            </a:r>
            <a:br>
              <a:rPr lang="en-US" sz="2900" b="1" dirty="0"/>
            </a:br>
            <a:r>
              <a:rPr lang="en-US" sz="2900" b="1" dirty="0"/>
              <a:t>(Youth up to 3XL)</a:t>
            </a:r>
            <a:br>
              <a:rPr lang="en-US" sz="2900" b="1" dirty="0"/>
            </a:br>
            <a:r>
              <a:rPr lang="en-US" sz="2900" b="1" dirty="0"/>
              <a:t>- Spirit Store On Campus</a:t>
            </a:r>
            <a:br>
              <a:rPr lang="en-US" sz="2900" b="1" dirty="0"/>
            </a:br>
            <a:r>
              <a:rPr lang="en-US" sz="2900" b="1" i="1" dirty="0"/>
              <a:t>(Thursdays During Lunch)</a:t>
            </a:r>
            <a:br>
              <a:rPr lang="en-US" sz="2900" b="1" i="1" dirty="0"/>
            </a:br>
            <a:r>
              <a:rPr lang="en-US" sz="2900" b="1" i="1" dirty="0"/>
              <a:t>- Online Sales will End on June 2nd</a:t>
            </a:r>
            <a:endParaRPr lang="en-US" sz="2900" b="1" dirty="0"/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147A2981-6D6D-B352-616B-4D906A8E4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15" y="249835"/>
            <a:ext cx="2924868" cy="367860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Picture 2" descr="A group of me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2760FBD0-4CBC-DD42-2BF2-3F7954F88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96" y="333632"/>
            <a:ext cx="4774009" cy="619073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042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9226</TotalTime>
  <Words>652</Words>
  <Application>Microsoft Office PowerPoint</Application>
  <PresentationFormat>Widescreen</PresentationFormat>
  <Paragraphs>133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Lucida Fax</vt:lpstr>
      <vt:lpstr>Office Theme</vt:lpstr>
      <vt:lpstr>LNHS PTSA  Tuesday, May 16, 2023 6:30pm General Meeting Review Bylaws &amp; Budget</vt:lpstr>
      <vt:lpstr>LNHS PTSA Meeting Agenda May 16, 2023</vt:lpstr>
      <vt:lpstr>PAST MINUTES FOR APPROVAL April 26, 2023  </vt:lpstr>
      <vt:lpstr>PowerPoint Presentation</vt:lpstr>
      <vt:lpstr>PowerPoint Presentation</vt:lpstr>
      <vt:lpstr>PowerPoint Presentation</vt:lpstr>
      <vt:lpstr>PowerPoint Presentation</vt:lpstr>
      <vt:lpstr>PTSA MEMBERSHIP We received 750 Memberships! Our Goal was 650 Memberships OVER 75 Teachers &amp; Staff OVER 280 Students OVER 25 Community Members OVER 30% INCREASE FROM LAST YEAR   Membership Options Parent/Adult - $10 Teachers &amp; Staff - $5 Students - $5 (Includes Discount Card)</vt:lpstr>
      <vt:lpstr>SPIRIT WEAR - Limited Quantities and Sizes Available (Youth up to 3XL) - Spirit Store On Campus (Thursdays During Lunch) - Online Sales will End on June 2nd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Community Partners!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Arnold</dc:creator>
  <cp:lastModifiedBy>Christal Feldman</cp:lastModifiedBy>
  <cp:revision>151</cp:revision>
  <cp:lastPrinted>2023-04-26T21:26:02Z</cp:lastPrinted>
  <dcterms:created xsi:type="dcterms:W3CDTF">2020-05-17T03:39:29Z</dcterms:created>
  <dcterms:modified xsi:type="dcterms:W3CDTF">2023-06-08T15:21:15Z</dcterms:modified>
</cp:coreProperties>
</file>